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77" r:id="rId4"/>
    <p:sldId id="257" r:id="rId5"/>
    <p:sldId id="258" r:id="rId6"/>
    <p:sldId id="259" r:id="rId7"/>
    <p:sldId id="263" r:id="rId8"/>
    <p:sldId id="282" r:id="rId9"/>
    <p:sldId id="264" r:id="rId10"/>
    <p:sldId id="278" r:id="rId11"/>
    <p:sldId id="283" r:id="rId12"/>
    <p:sldId id="279" r:id="rId13"/>
    <p:sldId id="280" r:id="rId14"/>
    <p:sldId id="284" r:id="rId15"/>
    <p:sldId id="281" r:id="rId16"/>
    <p:sldId id="285" r:id="rId17"/>
    <p:sldId id="286" r:id="rId18"/>
    <p:sldId id="287" r:id="rId19"/>
    <p:sldId id="275" r:id="rId20"/>
    <p:sldId id="276" r:id="rId21"/>
    <p:sldId id="262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4" autoAdjust="0"/>
  </p:normalViewPr>
  <p:slideViewPr>
    <p:cSldViewPr>
      <p:cViewPr>
        <p:scale>
          <a:sx n="90" d="100"/>
          <a:sy n="90" d="100"/>
        </p:scale>
        <p:origin x="-2058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84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2D10-0810-4BFF-81B4-165FF24AF86D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877-D4CE-477D-AA0F-48D0E2792698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A56F-E00B-4034-A5AA-C22AA5523391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2D0-33D3-418E-8211-7D9E6C99DD25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216A-8FCB-4B96-8B7B-BAE1FED95C4C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E83-0A7D-4D6D-9FF4-6E3999BE8F7B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0F1-EC32-4DE8-B29E-B4631C53E8B3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27F-B9AE-405B-882C-77B424D305D2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2672-0EA5-4454-BEF2-4978DE2579BE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for your attention</a:t>
            </a:r>
            <a:r>
              <a:rPr lang="en-US" sz="6600" dirty="0" smtClean="0">
                <a:solidFill>
                  <a:prstClr val="white"/>
                </a:solidFill>
                <a:latin typeface="Adobe Caslon Pro" pitchFamily="18" charset="0"/>
              </a:rPr>
              <a:t>!</a:t>
            </a:r>
            <a:endParaRPr lang="en-US" sz="4000" dirty="0">
              <a:solidFill>
                <a:prstClr val="white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91ED"/>
                </a:solidFill>
              </a:rPr>
              <a:t>Thank you</a:t>
            </a:r>
            <a:endParaRPr lang="en-US" sz="5400" dirty="0">
              <a:solidFill>
                <a:srgbClr val="009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96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5.11.2013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BD9437-5587-4B28-9023-89B7BCDD64CD}" type="datetime3">
              <a:rPr lang="en-US" smtClean="0">
                <a:solidFill>
                  <a:prstClr val="white"/>
                </a:solidFill>
              </a:rPr>
              <a:pPr/>
              <a:t>5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13. Rotujúce sedlo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Zrýchlenia na rotujúcom sedle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Zrýchlenie a uhlové zrýchlenie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k-SK" dirty="0" smtClean="0"/>
          </a:p>
          <a:p>
            <a:r>
              <a:rPr lang="sk-SK" dirty="0" smtClean="0"/>
              <a:t>Nemá stabilné riešenie pre uhol</a:t>
            </a:r>
          </a:p>
          <a:p>
            <a:pPr lvl="1"/>
            <a:r>
              <a:rPr lang="sk-SK" dirty="0" smtClean="0"/>
              <a:t>Pre polomer len pre </a:t>
            </a:r>
            <a:r>
              <a:rPr lang="sk-SK" b="1" dirty="0" smtClean="0"/>
              <a:t>R=0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767748"/>
              </p:ext>
            </p:extLst>
          </p:nvPr>
        </p:nvGraphicFramePr>
        <p:xfrm>
          <a:off x="827584" y="2420888"/>
          <a:ext cx="7769870" cy="1644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2997000" imgH="634680" progId="Equation.DSMT4">
                  <p:embed/>
                </p:oleObj>
              </mc:Choice>
              <mc:Fallback>
                <p:oleObj name="Equation" r:id="rId3" imgW="29970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20888"/>
                        <a:ext cx="7769870" cy="1644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6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 rovníc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Netriviálny problém</a:t>
            </a:r>
          </a:p>
          <a:p>
            <a:pPr lvl="1"/>
            <a:r>
              <a:rPr lang="sk-SK" dirty="0" smtClean="0"/>
              <a:t>Rovnice sú </a:t>
            </a:r>
            <a:r>
              <a:rPr lang="sk-SK" dirty="0" err="1" smtClean="0"/>
              <a:t>kaplované</a:t>
            </a:r>
            <a:r>
              <a:rPr lang="sk-SK" dirty="0" smtClean="0"/>
              <a:t> (zviazané)</a:t>
            </a:r>
          </a:p>
          <a:p>
            <a:pPr lvl="1"/>
            <a:r>
              <a:rPr lang="sk-SK" dirty="0" smtClean="0"/>
              <a:t>V rovniciach vystupuje explicitne čas</a:t>
            </a:r>
          </a:p>
          <a:p>
            <a:r>
              <a:rPr lang="sk-SK" dirty="0" smtClean="0"/>
              <a:t>Možnosti</a:t>
            </a:r>
          </a:p>
          <a:p>
            <a:pPr lvl="1"/>
            <a:r>
              <a:rPr lang="sk-SK" dirty="0" smtClean="0"/>
              <a:t>Hodíme to do stroja priamo</a:t>
            </a:r>
          </a:p>
          <a:p>
            <a:pPr lvl="1"/>
            <a:r>
              <a:rPr lang="sk-SK" dirty="0" smtClean="0"/>
              <a:t>Riešime to numericky</a:t>
            </a:r>
          </a:p>
          <a:p>
            <a:endParaRPr lang="en-US" dirty="0"/>
          </a:p>
          <a:p>
            <a:endParaRPr lang="sk-SK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26620"/>
              </p:ext>
            </p:extLst>
          </p:nvPr>
        </p:nvGraphicFramePr>
        <p:xfrm>
          <a:off x="1691680" y="5085184"/>
          <a:ext cx="5426442" cy="114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3" imgW="2997000" imgH="634680" progId="Equation.DSMT4">
                  <p:embed/>
                </p:oleObj>
              </mc:Choice>
              <mc:Fallback>
                <p:oleObj name="Equation" r:id="rId3" imgW="2997000" imgH="634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085184"/>
                        <a:ext cx="5426442" cy="114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7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Analytické riešenie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Možné len pre uhol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JA je </a:t>
            </a:r>
            <a:r>
              <a:rPr lang="sk-SK" dirty="0" err="1" smtClean="0"/>
              <a:t>Jakobiho</a:t>
            </a:r>
            <a:r>
              <a:rPr lang="sk-SK" dirty="0" smtClean="0"/>
              <a:t> Amplitúda</a:t>
            </a:r>
          </a:p>
          <a:p>
            <a:r>
              <a:rPr lang="sk-SK" dirty="0" smtClean="0"/>
              <a:t>Javí sa ostrý prechod </a:t>
            </a:r>
            <a:r>
              <a:rPr lang="sk-SK" b="1" dirty="0" err="1" smtClean="0"/>
              <a:t>omega=g.k</a:t>
            </a:r>
            <a:endParaRPr lang="sk-SK" dirty="0" smtClean="0"/>
          </a:p>
          <a:p>
            <a:endParaRPr lang="sk-SK" dirty="0"/>
          </a:p>
        </p:txBody>
      </p:sp>
      <p:graphicFrame>
        <p:nvGraphicFramePr>
          <p:cNvPr id="20" name="Objekt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16882519"/>
              </p:ext>
            </p:extLst>
          </p:nvPr>
        </p:nvGraphicFramePr>
        <p:xfrm>
          <a:off x="395536" y="2564904"/>
          <a:ext cx="7618412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3" imgW="3213000" imgH="634680" progId="Equation.DSMT4">
                  <p:embed/>
                </p:oleObj>
              </mc:Choice>
              <mc:Fallback>
                <p:oleObj name="Equation" r:id="rId3" imgW="3213000" imgH="6346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564904"/>
                        <a:ext cx="7618412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4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Numerick</a:t>
            </a:r>
            <a:r>
              <a:rPr lang="sk-SK" dirty="0" smtClean="0"/>
              <a:t>é riešenie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sk-SK" dirty="0" smtClean="0"/>
              <a:t>Zjavne jednoduchšie v danom kontexte</a:t>
            </a:r>
            <a:endParaRPr lang="en-US" dirty="0" smtClean="0"/>
          </a:p>
          <a:p>
            <a:r>
              <a:rPr lang="en-US" dirty="0" err="1" smtClean="0"/>
              <a:t>Bez</a:t>
            </a:r>
            <a:r>
              <a:rPr lang="en-US" dirty="0" smtClean="0"/>
              <a:t> rot</a:t>
            </a:r>
            <a:r>
              <a:rPr lang="sk-SK" dirty="0" err="1" smtClean="0"/>
              <a:t>ácie</a:t>
            </a:r>
            <a:endParaRPr lang="en-US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955712"/>
              </p:ext>
            </p:extLst>
          </p:nvPr>
        </p:nvGraphicFramePr>
        <p:xfrm>
          <a:off x="971600" y="2708920"/>
          <a:ext cx="5832648" cy="372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Acrobat Document" r:id="rId3" imgW="3428821" imgH="2190422" progId="AcroExch.Document.7">
                  <p:embed/>
                </p:oleObj>
              </mc:Choice>
              <mc:Fallback>
                <p:oleObj name="Acrobat Document" r:id="rId3" imgW="3428821" imgH="2190422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708920"/>
                        <a:ext cx="5832648" cy="3726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4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Numerick</a:t>
            </a:r>
            <a:r>
              <a:rPr lang="sk-SK" dirty="0" smtClean="0"/>
              <a:t>é riešenie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sk-SK" dirty="0" smtClean="0"/>
              <a:t>Malá rotácia (omega</a:t>
            </a:r>
            <a:r>
              <a:rPr lang="en-US" dirty="0" smtClean="0"/>
              <a:t>&lt;&lt;</a:t>
            </a:r>
            <a:r>
              <a:rPr lang="en-US" dirty="0" err="1" smtClean="0"/>
              <a:t>g.k</a:t>
            </a:r>
            <a:r>
              <a:rPr lang="en-US" dirty="0"/>
              <a:t>)</a:t>
            </a:r>
            <a:endParaRPr lang="en-US" dirty="0" smtClean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937899"/>
              </p:ext>
            </p:extLst>
          </p:nvPr>
        </p:nvGraphicFramePr>
        <p:xfrm>
          <a:off x="899592" y="2204864"/>
          <a:ext cx="6120680" cy="4012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Acrobat Document" r:id="rId3" imgW="3428821" imgH="2247887" progId="AcroExch.Document.7">
                  <p:embed/>
                </p:oleObj>
              </mc:Choice>
              <mc:Fallback>
                <p:oleObj name="Acrobat Document" r:id="rId3" imgW="3428821" imgH="2247887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204864"/>
                        <a:ext cx="6120680" cy="4012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8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Prechodová rotácia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sk-SK" dirty="0" smtClean="0"/>
              <a:t>Omega</a:t>
            </a:r>
            <a:r>
              <a:rPr lang="sk-SK" dirty="0" smtClean="0"/>
              <a:t>=</a:t>
            </a:r>
            <a:r>
              <a:rPr lang="en-US" dirty="0" err="1" smtClean="0"/>
              <a:t>g.k</a:t>
            </a:r>
            <a:endParaRPr lang="en-US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415883"/>
              </p:ext>
            </p:extLst>
          </p:nvPr>
        </p:nvGraphicFramePr>
        <p:xfrm>
          <a:off x="683568" y="1988840"/>
          <a:ext cx="6646892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Acrobat Document" r:id="rId3" imgW="3428821" imgH="2228732" progId="AcroExch.Document.7">
                  <p:embed/>
                </p:oleObj>
              </mc:Choice>
              <mc:Fallback>
                <p:oleObj name="Acrobat Document" r:id="rId3" imgW="3428821" imgH="2228732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988840"/>
                        <a:ext cx="6646892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2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Silná rotácia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sk-SK" dirty="0" smtClean="0"/>
              <a:t>Omega</a:t>
            </a:r>
            <a:r>
              <a:rPr lang="en-US" dirty="0" smtClean="0"/>
              <a:t>&gt;&gt;</a:t>
            </a:r>
            <a:r>
              <a:rPr lang="en-US" dirty="0" err="1" smtClean="0"/>
              <a:t>g.k</a:t>
            </a:r>
            <a:endParaRPr lang="en-US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973959"/>
              </p:ext>
            </p:extLst>
          </p:nvPr>
        </p:nvGraphicFramePr>
        <p:xfrm>
          <a:off x="899592" y="2060848"/>
          <a:ext cx="6565620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Acrobat Document" r:id="rId3" imgW="3428821" imgH="2181199" progId="AcroExch.Document.7">
                  <p:embed/>
                </p:oleObj>
              </mc:Choice>
              <mc:Fallback>
                <p:oleObj name="Acrobat Document" r:id="rId3" imgW="3428821" imgH="2181199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060848"/>
                        <a:ext cx="6565620" cy="417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2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Veľmi silná rotácia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sk-SK" dirty="0" smtClean="0"/>
              <a:t>Omega=100.</a:t>
            </a:r>
            <a:r>
              <a:rPr lang="en-US" dirty="0" err="1" smtClean="0"/>
              <a:t>g.k</a:t>
            </a:r>
            <a:endParaRPr lang="en-US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564491"/>
              </p:ext>
            </p:extLst>
          </p:nvPr>
        </p:nvGraphicFramePr>
        <p:xfrm>
          <a:off x="611560" y="1988840"/>
          <a:ext cx="6858520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Acrobat Document" r:id="rId3" imgW="3428821" imgH="2123733" progId="AcroExch.Document.7">
                  <p:embed/>
                </p:oleObj>
              </mc:Choice>
              <mc:Fallback>
                <p:oleObj name="Acrobat Document" r:id="rId3" imgW="3428821" imgH="2123733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988840"/>
                        <a:ext cx="6858520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3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Zrejme sa nejedná o stabilnú polohu</a:t>
            </a:r>
          </a:p>
          <a:p>
            <a:r>
              <a:rPr lang="sk-SK" dirty="0" smtClean="0"/>
              <a:t>Konštanta určujúca rýchlosť pádu kriticky závisí od uhlovej rýchlosti rotácie</a:t>
            </a:r>
          </a:p>
          <a:p>
            <a:r>
              <a:rPr lang="sk-SK" dirty="0" smtClean="0"/>
              <a:t>Výpočty je možné relatívne ľahko overiť experimentálne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88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Možné rozšírenia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Zanedbali sme rozmer lopty </a:t>
            </a:r>
          </a:p>
          <a:p>
            <a:pPr lvl="1"/>
            <a:r>
              <a:rPr lang="sk-SK" dirty="0" smtClean="0"/>
              <a:t>Rotačná energia lopty</a:t>
            </a:r>
          </a:p>
          <a:p>
            <a:pPr lvl="1"/>
            <a:r>
              <a:rPr lang="sk-SK" dirty="0" smtClean="0"/>
              <a:t>Nesúlad bodu dotyku lopty a polohy ťažiska</a:t>
            </a:r>
          </a:p>
          <a:p>
            <a:r>
              <a:rPr lang="sk-SK" dirty="0" smtClean="0"/>
              <a:t>Trenie vzduchu (ľahké lopty, veľké rýchlosti rotácie)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41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Postavte loptu do stredu rotujúceho sedla. Preskúmajte jej dynamiku a vysvetlite, za akých podmienok lopta zo sedla nespadne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Disclaimer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endParaRPr lang="sk-SK" sz="4400" dirty="0"/>
          </a:p>
          <a:p>
            <a:pPr marL="0" indent="0">
              <a:buNone/>
            </a:pPr>
            <a:r>
              <a:rPr lang="sk-SK" sz="2800" dirty="0" smtClean="0"/>
              <a:t>Všetky tvrdenia, vzorce a výpočty sú uvedené bez záruky. Aspoň jedna chyba v prezentácii je skoro istá. Zopakovanie prezentovaného riešenia na súťaži nie je garanciou získania dobrých bodov, naopak, zopakovanie chyby z prezentácie vo vlastnom riešení skoro s istotou vedie k bodovému pádu. </a:t>
            </a:r>
          </a:p>
        </p:txBody>
      </p:sp>
    </p:spTree>
    <p:extLst>
      <p:ext uri="{BB962C8B-B14F-4D97-AF65-F5344CB8AC3E}">
        <p14:creationId xmlns:p14="http://schemas.microsoft.com/office/powerpoint/2010/main" val="11124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 sedla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Povrch daný rovnicou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Potenciálna energia </a:t>
            </a:r>
          </a:p>
          <a:p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25643"/>
              </p:ext>
            </p:extLst>
          </p:nvPr>
        </p:nvGraphicFramePr>
        <p:xfrm>
          <a:off x="2628900" y="2205038"/>
          <a:ext cx="33829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1193760" imgH="393480" progId="Equation.DSMT4">
                  <p:embed/>
                </p:oleObj>
              </mc:Choice>
              <mc:Fallback>
                <p:oleObj name="Equation" r:id="rId3" imgW="1193760" imgH="393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205038"/>
                        <a:ext cx="338296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518800"/>
              </p:ext>
            </p:extLst>
          </p:nvPr>
        </p:nvGraphicFramePr>
        <p:xfrm>
          <a:off x="1979712" y="4221088"/>
          <a:ext cx="467995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5" imgW="1650960" imgH="431640" progId="Equation.DSMT4">
                  <p:embed/>
                </p:oleObj>
              </mc:Choice>
              <mc:Fallback>
                <p:oleObj name="Equation" r:id="rId5" imgW="1650960" imgH="43164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221088"/>
                        <a:ext cx="467995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 lopty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246344"/>
              </p:ext>
            </p:extLst>
          </p:nvPr>
        </p:nvGraphicFramePr>
        <p:xfrm>
          <a:off x="2195736" y="3212976"/>
          <a:ext cx="478091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1739880" imgH="393480" progId="Equation.DSMT4">
                  <p:embed/>
                </p:oleObj>
              </mc:Choice>
              <mc:Fallback>
                <p:oleObj name="Equation" r:id="rId3" imgW="1739880" imgH="393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212976"/>
                        <a:ext cx="4780917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628800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Priblíženie hmotného bodu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Stojace sedlo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Zrýchlenia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 smere x harmonický pohyb, v smere y exponenciálny únik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33969"/>
              </p:ext>
            </p:extLst>
          </p:nvPr>
        </p:nvGraphicFramePr>
        <p:xfrm>
          <a:off x="2843808" y="2348880"/>
          <a:ext cx="2662238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939600" imgH="482400" progId="Equation.DSMT4">
                  <p:embed/>
                </p:oleObj>
              </mc:Choice>
              <mc:Fallback>
                <p:oleObj name="Equation" r:id="rId3" imgW="939600" imgH="4824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348880"/>
                        <a:ext cx="2662238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Prechod do polárnych súradníc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Nahradíme x a y súradnicami R a 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73164"/>
              </p:ext>
            </p:extLst>
          </p:nvPr>
        </p:nvGraphicFramePr>
        <p:xfrm>
          <a:off x="7020272" y="1628800"/>
          <a:ext cx="3603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628800"/>
                        <a:ext cx="36036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50145356"/>
              </p:ext>
            </p:extLst>
          </p:nvPr>
        </p:nvGraphicFramePr>
        <p:xfrm>
          <a:off x="2198688" y="2924175"/>
          <a:ext cx="4456112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5" imgW="1879560" imgH="1041120" progId="Equation.DSMT4">
                  <p:embed/>
                </p:oleObj>
              </mc:Choice>
              <mc:Fallback>
                <p:oleObj name="Equation" r:id="rId5" imgW="1879560" imgH="1041120" progId="Equation.DSMT4">
                  <p:embed/>
                  <p:pic>
                    <p:nvPicPr>
                      <p:cNvPr id="0" name="Zástupný symbol obsahu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924175"/>
                        <a:ext cx="4456112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Prechod do polárnych súradníc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Zapíšeme si energie</a:t>
            </a:r>
            <a:endParaRPr lang="sk-S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49913"/>
              </p:ext>
            </p:extLst>
          </p:nvPr>
        </p:nvGraphicFramePr>
        <p:xfrm>
          <a:off x="1259632" y="2420888"/>
          <a:ext cx="6623893" cy="113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2514600" imgH="431640" progId="Equation.DSMT4">
                  <p:embed/>
                </p:oleObj>
              </mc:Choice>
              <mc:Fallback>
                <p:oleObj name="Equation" r:id="rId3" imgW="2514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6623893" cy="1135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59841048"/>
              </p:ext>
            </p:extLst>
          </p:nvPr>
        </p:nvGraphicFramePr>
        <p:xfrm>
          <a:off x="2489200" y="3933825"/>
          <a:ext cx="40497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5" imgW="1473120" imgH="393480" progId="Equation.DSMT4">
                  <p:embed/>
                </p:oleObj>
              </mc:Choice>
              <mc:Fallback>
                <p:oleObj name="Equation" r:id="rId5" imgW="147312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3933825"/>
                        <a:ext cx="40497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0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Zrýchlenia v polárnych súradniciach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Zrýchlenie a uhlové zrýchlenie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k-SK" dirty="0" smtClean="0"/>
          </a:p>
          <a:p>
            <a:r>
              <a:rPr lang="sk-SK" dirty="0" smtClean="0"/>
              <a:t>Stabilné pre uhly </a:t>
            </a:r>
            <a:r>
              <a:rPr lang="sk-SK" b="1" dirty="0" smtClean="0"/>
              <a:t>0</a:t>
            </a:r>
            <a:r>
              <a:rPr lang="sk-SK" dirty="0" smtClean="0"/>
              <a:t> a </a:t>
            </a:r>
            <a:r>
              <a:rPr lang="sk-SK" b="1" dirty="0" smtClean="0"/>
              <a:t>Pi</a:t>
            </a:r>
          </a:p>
          <a:p>
            <a:r>
              <a:rPr lang="sk-SK" dirty="0" smtClean="0"/>
              <a:t>Pre tieto uhly </a:t>
            </a:r>
            <a:r>
              <a:rPr lang="sk-SK" b="1" dirty="0" smtClean="0"/>
              <a:t>R</a:t>
            </a:r>
            <a:r>
              <a:rPr lang="sk-SK" dirty="0" smtClean="0"/>
              <a:t> diverguje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235680"/>
              </p:ext>
            </p:extLst>
          </p:nvPr>
        </p:nvGraphicFramePr>
        <p:xfrm>
          <a:off x="955675" y="2349500"/>
          <a:ext cx="687070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3" imgW="2425680" imgH="634680" progId="Equation.DSMT4">
                  <p:embed/>
                </p:oleObj>
              </mc:Choice>
              <mc:Fallback>
                <p:oleObj name="Equation" r:id="rId3" imgW="2425680" imgH="6346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349500"/>
                        <a:ext cx="687070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8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Rotujúce sedlo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Potenciálna energia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Kinetická energia sa nemení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sk-SK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28864"/>
              </p:ext>
            </p:extLst>
          </p:nvPr>
        </p:nvGraphicFramePr>
        <p:xfrm>
          <a:off x="539552" y="2708920"/>
          <a:ext cx="812800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3085920" imgH="431640" progId="Equation.DSMT4">
                  <p:embed/>
                </p:oleObj>
              </mc:Choice>
              <mc:Fallback>
                <p:oleObj name="Equation" r:id="rId3" imgW="30859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08920"/>
                        <a:ext cx="8128000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8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16_zdus</Template>
  <TotalTime>1942</TotalTime>
  <Words>290</Words>
  <Application>Microsoft Office PowerPoint</Application>
  <PresentationFormat>Prezentácia na obrazovke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20</vt:i4>
      </vt:variant>
    </vt:vector>
  </HeadingPairs>
  <TitlesOfParts>
    <vt:vector size="25" baseType="lpstr">
      <vt:lpstr>template</vt:lpstr>
      <vt:lpstr>1_template</vt:lpstr>
      <vt:lpstr>Equation</vt:lpstr>
      <vt:lpstr>MathType 6.0 Equation</vt:lpstr>
      <vt:lpstr>Adobe Acrobat Document</vt:lpstr>
      <vt:lpstr>13. Rotujúce sedlo</vt:lpstr>
      <vt:lpstr>Zadanie</vt:lpstr>
      <vt:lpstr>Model sedla</vt:lpstr>
      <vt:lpstr>Model lopty</vt:lpstr>
      <vt:lpstr>Stojace sedlo</vt:lpstr>
      <vt:lpstr>Prechod do polárnych súradníc</vt:lpstr>
      <vt:lpstr>Prechod do polárnych súradníc</vt:lpstr>
      <vt:lpstr>Zrýchlenia v polárnych súradniciach</vt:lpstr>
      <vt:lpstr>Rotujúce sedlo</vt:lpstr>
      <vt:lpstr>Zrýchlenia na rotujúcom sedle</vt:lpstr>
      <vt:lpstr>Riešenie rovníc</vt:lpstr>
      <vt:lpstr>Analytické riešenie</vt:lpstr>
      <vt:lpstr>Numerické riešenie</vt:lpstr>
      <vt:lpstr>Numerické riešenie</vt:lpstr>
      <vt:lpstr>Prechodová rotácia</vt:lpstr>
      <vt:lpstr>Silná rotácia</vt:lpstr>
      <vt:lpstr>Veľmi silná rotácia</vt:lpstr>
      <vt:lpstr>Záver</vt:lpstr>
      <vt:lpstr>Možné rozšírenia</vt:lpstr>
      <vt:lpstr>Disclaimer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51</cp:revision>
  <dcterms:created xsi:type="dcterms:W3CDTF">2012-10-02T14:34:34Z</dcterms:created>
  <dcterms:modified xsi:type="dcterms:W3CDTF">2013-11-05T12:23:46Z</dcterms:modified>
</cp:coreProperties>
</file>